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74" r:id="rId2"/>
    <p:sldId id="480" r:id="rId3"/>
    <p:sldId id="481" r:id="rId4"/>
    <p:sldId id="452" r:id="rId5"/>
    <p:sldId id="449" r:id="rId6"/>
    <p:sldId id="458" r:id="rId7"/>
    <p:sldId id="459" r:id="rId8"/>
    <p:sldId id="460" r:id="rId9"/>
    <p:sldId id="461" r:id="rId10"/>
    <p:sldId id="463" r:id="rId11"/>
    <p:sldId id="465" r:id="rId12"/>
    <p:sldId id="464" r:id="rId13"/>
    <p:sldId id="467" r:id="rId14"/>
    <p:sldId id="466" r:id="rId15"/>
    <p:sldId id="468" r:id="rId16"/>
    <p:sldId id="469" r:id="rId17"/>
    <p:sldId id="470" r:id="rId18"/>
    <p:sldId id="471" r:id="rId19"/>
    <p:sldId id="472" r:id="rId20"/>
    <p:sldId id="473" r:id="rId21"/>
    <p:sldId id="474" r:id="rId22"/>
    <p:sldId id="475" r:id="rId23"/>
    <p:sldId id="476" r:id="rId24"/>
    <p:sldId id="477" r:id="rId25"/>
    <p:sldId id="478" r:id="rId26"/>
    <p:sldId id="479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9F9D3"/>
    <a:srgbClr val="35FA26"/>
    <a:srgbClr val="FF0000"/>
    <a:srgbClr val="F2CEE3"/>
    <a:srgbClr val="000000"/>
    <a:srgbClr val="008000"/>
    <a:srgbClr val="FF0066"/>
    <a:srgbClr val="FF3399"/>
    <a:srgbClr val="440C41"/>
    <a:srgbClr val="5634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37FE676-4F38-4AC5-92F6-4AC90C0B2430}" type="slidenum">
              <a:rPr lang="zh-CN" altLang="en-US"/>
              <a:pPr eaLnBrk="1" hangingPunct="1"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37FE676-4F38-4AC5-92F6-4AC90C0B2430}" type="slidenum">
              <a:rPr lang="zh-CN" altLang="en-US"/>
              <a:pPr eaLnBrk="1" hangingPunct="1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37FE676-4F38-4AC5-92F6-4AC90C0B2430}" type="slidenum">
              <a:rPr lang="zh-CN" altLang="en-US"/>
              <a:pPr eaLnBrk="1" hangingPunct="1"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37FE676-4F38-4AC5-92F6-4AC90C0B2430}" type="slidenum">
              <a:rPr lang="zh-CN" altLang="en-US"/>
              <a:pPr eaLnBrk="1" hangingPunct="1"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37FE676-4F38-4AC5-92F6-4AC90C0B2430}" type="slidenum">
              <a:rPr lang="zh-CN" altLang="en-US"/>
              <a:pPr eaLnBrk="1" hangingPunct="1"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37FE676-4F38-4AC5-92F6-4AC90C0B2430}" type="slidenum">
              <a:rPr lang="zh-CN" altLang="en-US"/>
              <a:pPr eaLnBrk="1" hangingPunct="1"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21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0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8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8586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1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四则运算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6113" y="3429000"/>
            <a:ext cx="4996881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解决问题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57430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括  号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119" y="2788108"/>
            <a:ext cx="1948890" cy="2573292"/>
          </a:xfrm>
          <a:prstGeom prst="rect">
            <a:avLst/>
          </a:prstGeom>
        </p:spPr>
      </p:pic>
      <p:sp>
        <p:nvSpPr>
          <p:cNvPr id="16" name="矩形标注 5"/>
          <p:cNvSpPr>
            <a:spLocks noChangeArrowheads="1"/>
          </p:cNvSpPr>
          <p:nvPr/>
        </p:nvSpPr>
        <p:spPr bwMode="auto">
          <a:xfrm>
            <a:off x="1916558" y="2894082"/>
            <a:ext cx="3888432" cy="648647"/>
          </a:xfrm>
          <a:prstGeom prst="wedgeRectCallout">
            <a:avLst>
              <a:gd name="adj1" fmla="val -62607"/>
              <a:gd name="adj2" fmla="val -7847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/>
              <a:t>小船空出</a:t>
            </a:r>
            <a:r>
              <a:rPr lang="en-US" altLang="zh-CN" sz="3200" dirty="0"/>
              <a:t>2</a:t>
            </a:r>
            <a:r>
              <a:rPr lang="zh-CN" altLang="en-US" sz="3200" dirty="0" smtClean="0"/>
              <a:t>个座位。</a:t>
            </a:r>
            <a:endParaRPr lang="zh-CN" altLang="en-US" sz="3200" dirty="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123728" y="624783"/>
            <a:ext cx="51845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32÷6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（只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……2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（人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028822" y="1613853"/>
            <a:ext cx="3816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150+24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174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元）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2078613" y="1109797"/>
            <a:ext cx="38149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30×5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150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（元）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907704" y="677749"/>
            <a:ext cx="5400600" cy="198278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2051720" y="2045901"/>
            <a:ext cx="3816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174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＜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180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＜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192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1050925" y="5517232"/>
            <a:ext cx="6400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答：</a:t>
            </a: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租</a:t>
            </a:r>
            <a:r>
              <a:rPr lang="en-US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条大船，</a:t>
            </a:r>
            <a:r>
              <a:rPr lang="en-US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条小船最省钱。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8" r="2352"/>
          <a:stretch>
            <a:fillRect/>
          </a:stretch>
        </p:blipFill>
        <p:spPr>
          <a:xfrm flipH="1">
            <a:off x="6644239" y="2999527"/>
            <a:ext cx="2473665" cy="2304777"/>
          </a:xfrm>
          <a:prstGeom prst="rect">
            <a:avLst/>
          </a:prstGeom>
        </p:spPr>
      </p:pic>
      <p:sp>
        <p:nvSpPr>
          <p:cNvPr id="28" name="矩形标注 5"/>
          <p:cNvSpPr>
            <a:spLocks noChangeArrowheads="1"/>
          </p:cNvSpPr>
          <p:nvPr/>
        </p:nvSpPr>
        <p:spPr bwMode="auto">
          <a:xfrm>
            <a:off x="2473988" y="3646578"/>
            <a:ext cx="3888432" cy="1010673"/>
          </a:xfrm>
          <a:prstGeom prst="wedgeRectCallout">
            <a:avLst>
              <a:gd name="adj1" fmla="val 57999"/>
              <a:gd name="adj2" fmla="val 611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/>
              <a:t>如果不空座位，会不会更省钱？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5" grpId="0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Text Box 10"/>
          <p:cNvSpPr txBox="1">
            <a:spLocks noChangeArrowheads="1"/>
          </p:cNvSpPr>
          <p:nvPr/>
        </p:nvSpPr>
        <p:spPr bwMode="auto">
          <a:xfrm>
            <a:off x="690880" y="2493010"/>
            <a:ext cx="759650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条大船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:30×4=120(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29" name="Text Box 10"/>
          <p:cNvSpPr txBox="1">
            <a:spLocks noChangeArrowheads="1"/>
          </p:cNvSpPr>
          <p:nvPr/>
        </p:nvSpPr>
        <p:spPr bwMode="auto">
          <a:xfrm>
            <a:off x="-36512" y="5169386"/>
            <a:ext cx="90015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答：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租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条大船，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条小船，需要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168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标注 5"/>
          <p:cNvSpPr>
            <a:spLocks noChangeArrowheads="1"/>
          </p:cNvSpPr>
          <p:nvPr/>
        </p:nvSpPr>
        <p:spPr bwMode="auto">
          <a:xfrm>
            <a:off x="395536" y="1029188"/>
            <a:ext cx="6543327" cy="1202903"/>
          </a:xfrm>
          <a:prstGeom prst="wedgeRectCallout">
            <a:avLst>
              <a:gd name="adj1" fmla="val 55688"/>
              <a:gd name="adj2" fmla="val 59885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把小船上的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个人和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条大船上的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个人都安排坐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条小船，还可以省钱。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690880" y="3307715"/>
            <a:ext cx="678243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条小船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:24×2=48(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690880" y="4171950"/>
            <a:ext cx="688721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共花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:120+48=168(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810383" y="1696356"/>
            <a:ext cx="1946943" cy="257329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  <p:bldP spid="17429" grpId="0"/>
      <p:bldP spid="35" grpId="0" animBg="1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Text Box 10"/>
          <p:cNvSpPr txBox="1">
            <a:spLocks noChangeArrowheads="1"/>
          </p:cNvSpPr>
          <p:nvPr/>
        </p:nvSpPr>
        <p:spPr bwMode="auto">
          <a:xfrm>
            <a:off x="2288614" y="2508600"/>
            <a:ext cx="56871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条大船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:30×4=120(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9" name="Text Box 10"/>
          <p:cNvSpPr txBox="1">
            <a:spLocks noChangeArrowheads="1"/>
          </p:cNvSpPr>
          <p:nvPr/>
        </p:nvSpPr>
        <p:spPr bwMode="auto">
          <a:xfrm>
            <a:off x="35496" y="5046275"/>
            <a:ext cx="885698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答：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租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条大船、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条小船最省钱，需要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168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2288614" y="3040509"/>
            <a:ext cx="53950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条小船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:24×2=48(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2288614" y="3540575"/>
            <a:ext cx="56095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共花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:120+48=168(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185201" y="4356393"/>
            <a:ext cx="3816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2288614" y="624653"/>
            <a:ext cx="51845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32÷6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（只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（人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193708" y="1613723"/>
            <a:ext cx="3816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150+24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174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元）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243499" y="1109667"/>
            <a:ext cx="38149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30×5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（元）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072590" y="677618"/>
            <a:ext cx="5400600" cy="16069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072590" y="2542986"/>
            <a:ext cx="5400600" cy="158897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  <p:bldP spid="17429" grpId="0"/>
      <p:bldP spid="36" grpId="0"/>
      <p:bldP spid="37" grpId="0"/>
      <p:bldP spid="14" grpId="0"/>
      <p:bldP spid="15" grpId="0"/>
      <p:bldP spid="16" grpId="0"/>
      <p:bldP spid="17" grpId="0"/>
      <p:bldP spid="18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67544" y="1265075"/>
          <a:ext cx="7992887" cy="48768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228425"/>
                <a:gridCol w="787086"/>
                <a:gridCol w="774884"/>
                <a:gridCol w="835897"/>
                <a:gridCol w="766196"/>
                <a:gridCol w="720080"/>
                <a:gridCol w="783459"/>
                <a:gridCol w="699631"/>
                <a:gridCol w="697598"/>
                <a:gridCol w="699631"/>
              </a:tblGrid>
              <a:tr h="8208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小船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条数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/>
                </a:tc>
              </a:tr>
              <a:tr h="8208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大船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条数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208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搭载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人数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208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空座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位数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208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租船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费用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987824" y="548680"/>
            <a:ext cx="28083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列表解决问题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691680" y="1268760"/>
          <a:ext cx="6764462" cy="96490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87086"/>
                <a:gridCol w="774884"/>
                <a:gridCol w="835897"/>
                <a:gridCol w="736240"/>
                <a:gridCol w="754325"/>
                <a:gridCol w="779170"/>
                <a:gridCol w="699631"/>
                <a:gridCol w="697598"/>
                <a:gridCol w="699631"/>
              </a:tblGrid>
              <a:tr h="9649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8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7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6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5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4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3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0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691680" y="2276872"/>
          <a:ext cx="792088" cy="38884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92088"/>
              </a:tblGrid>
              <a:tr h="97210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sz="3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zh-CN" sz="3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sz="3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192</a:t>
                      </a:r>
                      <a:endParaRPr lang="zh-CN" sz="3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483768" y="2276872"/>
          <a:ext cx="792088" cy="38884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92088"/>
              </a:tblGrid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ysClr val="windowText" lastClr="000000"/>
                          </a:solidFill>
                          <a:effectLst/>
                        </a:rPr>
                        <a:t>34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ysClr val="windowText" lastClr="000000"/>
                          </a:solidFill>
                          <a:effectLst/>
                        </a:rPr>
                        <a:t>198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275856" y="2276872"/>
          <a:ext cx="792088" cy="38884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92088"/>
              </a:tblGrid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36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204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067944" y="2276872"/>
          <a:ext cx="792088" cy="38884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92088"/>
              </a:tblGrid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32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0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180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839407" y="2276872"/>
          <a:ext cx="740705" cy="38884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40705"/>
              </a:tblGrid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3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34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186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580112" y="2276872"/>
          <a:ext cx="792088" cy="38884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92088"/>
              </a:tblGrid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36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192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351575" y="2276872"/>
          <a:ext cx="740705" cy="38884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40705"/>
              </a:tblGrid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32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0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168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092280" y="2276872"/>
          <a:ext cx="648072" cy="38884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648072"/>
              </a:tblGrid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5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34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174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7740352" y="2276872"/>
          <a:ext cx="720080" cy="38884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20080"/>
              </a:tblGrid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6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36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180</a:t>
                      </a:r>
                      <a:endParaRPr lang="zh-CN" sz="3200" dirty="0">
                        <a:solidFill>
                          <a:sysClr val="windowText" lastClr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476672"/>
            <a:ext cx="30059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回顾与反思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1772816"/>
            <a:ext cx="6527749" cy="927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我们是怎样解决这个问题的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2888486"/>
            <a:ext cx="4257897" cy="1011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先假设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再调整。</a:t>
            </a:r>
            <a:endParaRPr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3" y="3897630"/>
            <a:ext cx="82089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先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要考虑租哪种船便宜，还要尽量不空座位</a:t>
            </a:r>
            <a:r>
              <a:rPr lang="zh-CN" altLang="zh-CN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652517"/>
            <a:ext cx="79976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新华小学四年级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230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人去参观博物馆。怎样租车最合算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indent="228600"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大客车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限乘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每天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900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元。</a:t>
            </a:r>
          </a:p>
          <a:p>
            <a:pPr indent="228600"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小客车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限乘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每天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660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endParaRPr lang="zh-CN" altLang="zh-CN" sz="3200" dirty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97874" y="2562046"/>
            <a:ext cx="4530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230÷50=4(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辆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30(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9842" y="2979424"/>
            <a:ext cx="2456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i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4+1=5(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辆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1600" y="3415729"/>
            <a:ext cx="30588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5×900=4500(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9462" y="4226717"/>
            <a:ext cx="3469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4×900=3600(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4675" y="4644425"/>
            <a:ext cx="3499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3600+660=4260(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5736" y="5076473"/>
            <a:ext cx="2045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4260&lt;4500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7624" y="5436513"/>
            <a:ext cx="6814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答：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租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辆大客车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,1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辆小客车最合算。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7509" y="2553174"/>
            <a:ext cx="2451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辆大客车：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191" y="3774706"/>
            <a:ext cx="5378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辆大客车和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辆小客车：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6200000">
            <a:off x="1759616" y="-579393"/>
            <a:ext cx="677108" cy="21961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916" y="1412776"/>
            <a:ext cx="6282444" cy="2825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9" name="Picture 34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6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777" y="683985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11</a:t>
            </a:r>
            <a:r>
              <a:rPr lang="zh-CN" altLang="en-US" sz="3200" dirty="0">
                <a:latin typeface="+mn-ea"/>
                <a:ea typeface="+mn-ea"/>
              </a:rPr>
              <a:t>页练习三第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-29636" y="1246017"/>
            <a:ext cx="572412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latin typeface="+mj-ea"/>
                <a:ea typeface="+mj-ea"/>
              </a:rPr>
              <a:t>春游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4182" y="4284385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怎样租车最省钱？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1520" y="4716435"/>
            <a:ext cx="1636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326+14=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98891" y="4716435"/>
            <a:ext cx="1478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340(</a:t>
            </a:r>
            <a:r>
              <a:rPr lang="zh-CN" altLang="en-US" sz="3200" dirty="0">
                <a:solidFill>
                  <a:srgbClr val="FF0000"/>
                </a:solidFill>
              </a:rPr>
              <a:t>人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27984" y="4716433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340÷40=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56176" y="4716434"/>
            <a:ext cx="2967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8(</a:t>
            </a:r>
            <a:r>
              <a:rPr lang="zh-CN" altLang="en-US" sz="3200" dirty="0">
                <a:solidFill>
                  <a:srgbClr val="FF0000"/>
                </a:solidFill>
              </a:rPr>
              <a:t>辆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>
                <a:solidFill>
                  <a:srgbClr val="FF0000"/>
                </a:solidFill>
              </a:rPr>
              <a:t>20(</a:t>
            </a:r>
            <a:r>
              <a:rPr lang="zh-CN" altLang="en-US" sz="3200" dirty="0">
                <a:solidFill>
                  <a:srgbClr val="FF0000"/>
                </a:solidFill>
              </a:rPr>
              <a:t>人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8" name="矩形 37"/>
          <p:cNvSpPr/>
          <p:nvPr/>
        </p:nvSpPr>
        <p:spPr>
          <a:xfrm>
            <a:off x="208739" y="5292497"/>
            <a:ext cx="3897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20</a:t>
            </a:r>
            <a:r>
              <a:rPr lang="zh-CN" altLang="en-US" sz="3200" dirty="0">
                <a:solidFill>
                  <a:srgbClr val="FF0000"/>
                </a:solidFill>
              </a:rPr>
              <a:t>人正好租一辆小车</a:t>
            </a:r>
          </a:p>
        </p:txBody>
      </p:sp>
      <p:sp>
        <p:nvSpPr>
          <p:cNvPr id="41" name="矩形 40"/>
          <p:cNvSpPr/>
          <p:nvPr/>
        </p:nvSpPr>
        <p:spPr>
          <a:xfrm>
            <a:off x="4805532" y="5304479"/>
            <a:ext cx="2465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8×900+500=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81796" y="5313190"/>
            <a:ext cx="1686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7700</a:t>
            </a:r>
            <a:r>
              <a:rPr lang="en-US" altLang="zh-CN" sz="3200" dirty="0">
                <a:solidFill>
                  <a:srgbClr val="FF0000"/>
                </a:solidFill>
              </a:rPr>
              <a:t>(</a:t>
            </a:r>
            <a:r>
              <a:rPr lang="zh-CN" altLang="en-US" sz="3200" dirty="0">
                <a:solidFill>
                  <a:srgbClr val="FF0000"/>
                </a:solidFill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966" y="5868561"/>
            <a:ext cx="57647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答</a:t>
            </a:r>
            <a:r>
              <a:rPr lang="en-US" altLang="zh-CN" sz="3200" dirty="0">
                <a:solidFill>
                  <a:srgbClr val="FF0000"/>
                </a:solidFill>
              </a:rPr>
              <a:t>:</a:t>
            </a:r>
            <a:r>
              <a:rPr lang="zh-CN" altLang="en-US" sz="3200" dirty="0">
                <a:solidFill>
                  <a:srgbClr val="FF0000"/>
                </a:solidFill>
              </a:rPr>
              <a:t>租</a:t>
            </a:r>
            <a:r>
              <a:rPr lang="en-US" altLang="zh-CN" sz="3200" dirty="0">
                <a:solidFill>
                  <a:srgbClr val="FF0000"/>
                </a:solidFill>
              </a:rPr>
              <a:t>8</a:t>
            </a:r>
            <a:r>
              <a:rPr lang="zh-CN" altLang="en-US" sz="3200" dirty="0">
                <a:solidFill>
                  <a:srgbClr val="FF0000"/>
                </a:solidFill>
              </a:rPr>
              <a:t>辆大车</a:t>
            </a:r>
            <a:r>
              <a:rPr lang="en-US" altLang="zh-CN" sz="3200" dirty="0">
                <a:solidFill>
                  <a:srgbClr val="FF0000"/>
                </a:solidFill>
              </a:rPr>
              <a:t>,1</a:t>
            </a:r>
            <a:r>
              <a:rPr lang="zh-CN" altLang="en-US" sz="3200" dirty="0">
                <a:solidFill>
                  <a:srgbClr val="FF0000"/>
                </a:solidFill>
              </a:rPr>
              <a:t>辆小车最省钱。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42910" y="1000108"/>
            <a:ext cx="8001056" cy="30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像租船这样问题的解决方法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先假设单一租船时所得到的结果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再调整组合租船时所得到的结果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找到最优化的解决方法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然后列式计算出所需要的费用。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42910" y="4143380"/>
            <a:ext cx="814393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在解决像租船这样的问题时需要注意的问题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必须满足全部都有座位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而且最省钱。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9114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428596" y="1487686"/>
            <a:ext cx="86060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旅行社推出“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××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风景区一日游”的两种价格方案。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3072" y="972017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12</a:t>
            </a:r>
            <a:r>
              <a:rPr lang="zh-CN" altLang="en-US" sz="3200" dirty="0">
                <a:latin typeface="+mn-ea"/>
                <a:ea typeface="+mn-ea"/>
              </a:rPr>
              <a:t>页练习三第</a:t>
            </a:r>
            <a:r>
              <a:rPr lang="en-US" altLang="zh-CN" sz="3200" dirty="0">
                <a:latin typeface="+mn-ea"/>
                <a:ea typeface="+mn-ea"/>
              </a:rPr>
              <a:t>5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95234" y="299695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方案一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57543" y="299695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方案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218" y="3559661"/>
            <a:ext cx="4095750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5197" y="3581727"/>
            <a:ext cx="410527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857884" y="4357694"/>
            <a:ext cx="2214578" cy="1015663"/>
          </a:xfrm>
          <a:prstGeom prst="rect">
            <a:avLst/>
          </a:prstGeom>
          <a:solidFill>
            <a:srgbClr val="F9F9D3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0" dirty="0" smtClean="0">
                <a:solidFill>
                  <a:schemeClr val="tx1"/>
                </a:solidFill>
                <a:ea typeface="楷体_GB2312"/>
              </a:rPr>
              <a:t>团体</a:t>
            </a:r>
            <a:r>
              <a:rPr lang="en-US" altLang="zh-CN" sz="2000" b="0" dirty="0" smtClean="0">
                <a:solidFill>
                  <a:schemeClr val="tx1"/>
                </a:solidFill>
                <a:ea typeface="楷体_GB2312"/>
              </a:rPr>
              <a:t>10</a:t>
            </a:r>
            <a:r>
              <a:rPr lang="zh-CN" altLang="en-US" sz="2000" b="0" dirty="0" smtClean="0">
                <a:solidFill>
                  <a:schemeClr val="tx1"/>
                </a:solidFill>
                <a:ea typeface="楷体_GB2312"/>
              </a:rPr>
              <a:t>人以上</a:t>
            </a:r>
            <a:endParaRPr lang="en-US" altLang="zh-CN" sz="2000" b="0" dirty="0" smtClean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2000" b="0" dirty="0" smtClean="0">
                <a:solidFill>
                  <a:schemeClr val="tx1"/>
                </a:solidFill>
                <a:ea typeface="楷体_GB2312"/>
              </a:rPr>
              <a:t>（包括</a:t>
            </a:r>
            <a:r>
              <a:rPr lang="en-US" altLang="zh-CN" sz="2000" b="0" dirty="0" smtClean="0">
                <a:solidFill>
                  <a:schemeClr val="tx1"/>
                </a:solidFill>
                <a:ea typeface="楷体_GB2312"/>
              </a:rPr>
              <a:t>10</a:t>
            </a:r>
            <a:r>
              <a:rPr lang="zh-CN" altLang="en-US" sz="2000" b="0" dirty="0" smtClean="0">
                <a:solidFill>
                  <a:schemeClr val="tx1"/>
                </a:solidFill>
                <a:ea typeface="楷体_GB2312"/>
              </a:rPr>
              <a:t>人）</a:t>
            </a:r>
            <a:endParaRPr lang="en-US" altLang="zh-CN" sz="2000" b="0" dirty="0" smtClean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2000" b="0" dirty="0" smtClean="0">
                <a:solidFill>
                  <a:schemeClr val="tx1"/>
                </a:solidFill>
                <a:ea typeface="楷体_GB2312"/>
              </a:rPr>
              <a:t>每人</a:t>
            </a:r>
            <a:r>
              <a:rPr lang="en-US" altLang="zh-CN" sz="2000" b="0" dirty="0" smtClean="0">
                <a:solidFill>
                  <a:schemeClr val="tx1"/>
                </a:solidFill>
                <a:ea typeface="楷体_GB2312"/>
              </a:rPr>
              <a:t>100</a:t>
            </a:r>
            <a:r>
              <a:rPr lang="zh-CN" altLang="en-US" sz="2000" b="0" dirty="0" smtClean="0">
                <a:solidFill>
                  <a:schemeClr val="tx1"/>
                </a:solidFill>
                <a:ea typeface="楷体_GB2312"/>
              </a:rPr>
              <a:t>元。</a:t>
            </a:r>
            <a:endParaRPr lang="zh-CN" altLang="en-US" sz="2000" b="0" dirty="0">
              <a:solidFill>
                <a:schemeClr val="tx1"/>
              </a:solidFill>
              <a:ea typeface="楷体_GB231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68425" y="1713597"/>
            <a:ext cx="35413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6×5+12÷4×5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49677" y="1713597"/>
            <a:ext cx="36808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66×[(3+28)×5]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811" y="797803"/>
            <a:ext cx="70944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计算。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2502470"/>
            <a:ext cx="2247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=30+3×5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528" y="3309967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=30+15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8553" y="4158059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=45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09023" y="2505685"/>
            <a:ext cx="31005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=66</a:t>
            </a:r>
            <a:r>
              <a:rPr lang="en-US" altLang="zh-CN" sz="4000" dirty="0" smtClean="0">
                <a:solidFill>
                  <a:srgbClr val="FF0000"/>
                </a:solidFill>
              </a:rPr>
              <a:t>×[31×5]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09023" y="3313182"/>
            <a:ext cx="22525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</a:t>
            </a:r>
            <a:r>
              <a:rPr lang="en-US" altLang="zh-CN" sz="4000" dirty="0" smtClean="0">
                <a:solidFill>
                  <a:srgbClr val="FF0000"/>
                </a:solidFill>
              </a:rPr>
              <a:t>66×155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04048" y="4161274"/>
            <a:ext cx="17379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=10230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4" grpId="0"/>
      <p:bldP spid="25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48" name="矩形 47"/>
          <p:cNvSpPr/>
          <p:nvPr/>
        </p:nvSpPr>
        <p:spPr>
          <a:xfrm>
            <a:off x="2733479" y="1412560"/>
            <a:ext cx="2672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6×150+4×60</a:t>
            </a:r>
            <a:endParaRPr lang="zh-CN" altLang="en-US" sz="3200" dirty="0"/>
          </a:p>
        </p:txBody>
      </p:sp>
      <p:sp>
        <p:nvSpPr>
          <p:cNvPr id="51" name="矩形 50"/>
          <p:cNvSpPr/>
          <p:nvPr/>
        </p:nvSpPr>
        <p:spPr>
          <a:xfrm>
            <a:off x="5333997" y="1373641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1140(</a:t>
            </a:r>
            <a:r>
              <a:rPr lang="zh-CN" altLang="en-US" sz="3200" dirty="0"/>
              <a:t>元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52" name="矩形 51"/>
          <p:cNvSpPr/>
          <p:nvPr/>
        </p:nvSpPr>
        <p:spPr>
          <a:xfrm>
            <a:off x="154964" y="817332"/>
            <a:ext cx="82253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）成人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人，儿童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人，选哪种方案合算？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226009" y="141256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方案一：</a:t>
            </a:r>
            <a:endParaRPr lang="zh-CN" altLang="en-US" sz="3200" dirty="0"/>
          </a:p>
        </p:txBody>
      </p:sp>
      <p:sp>
        <p:nvSpPr>
          <p:cNvPr id="54" name="矩形 53"/>
          <p:cNvSpPr/>
          <p:nvPr/>
        </p:nvSpPr>
        <p:spPr>
          <a:xfrm>
            <a:off x="2737011" y="2032757"/>
            <a:ext cx="22140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:(6+4)×</a:t>
            </a:r>
            <a:r>
              <a:rPr lang="en-US" altLang="zh-CN" sz="3200" dirty="0" smtClean="0"/>
              <a:t>100</a:t>
            </a:r>
            <a:endParaRPr lang="zh-CN" altLang="en-US" sz="3200" dirty="0"/>
          </a:p>
        </p:txBody>
      </p:sp>
      <p:sp>
        <p:nvSpPr>
          <p:cNvPr id="57" name="矩形 56"/>
          <p:cNvSpPr/>
          <p:nvPr/>
        </p:nvSpPr>
        <p:spPr>
          <a:xfrm>
            <a:off x="4829941" y="2032757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</a:t>
            </a:r>
            <a:r>
              <a:rPr lang="en-US" altLang="zh-CN" sz="3200" dirty="0" smtClean="0"/>
              <a:t>1000</a:t>
            </a:r>
            <a:r>
              <a:rPr lang="en-US" altLang="zh-CN" sz="3200" dirty="0"/>
              <a:t>(</a:t>
            </a:r>
            <a:r>
              <a:rPr lang="zh-CN" altLang="en-US" sz="3200" dirty="0"/>
              <a:t>元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58" name="矩形 57"/>
          <p:cNvSpPr/>
          <p:nvPr/>
        </p:nvSpPr>
        <p:spPr>
          <a:xfrm>
            <a:off x="1229541" y="203275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方案二：</a:t>
            </a:r>
            <a:endParaRPr lang="zh-CN" altLang="en-US" sz="3200" dirty="0"/>
          </a:p>
        </p:txBody>
      </p:sp>
      <p:sp>
        <p:nvSpPr>
          <p:cNvPr id="59" name="矩形 58"/>
          <p:cNvSpPr/>
          <p:nvPr/>
        </p:nvSpPr>
        <p:spPr>
          <a:xfrm>
            <a:off x="1229541" y="2608821"/>
            <a:ext cx="2880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1140</a:t>
            </a:r>
            <a:r>
              <a:rPr lang="zh-CN" altLang="en-US" sz="3200" dirty="0"/>
              <a:t>元</a:t>
            </a:r>
            <a:r>
              <a:rPr lang="en-US" altLang="zh-CN" sz="3200" dirty="0"/>
              <a:t>&gt;1000</a:t>
            </a:r>
            <a:r>
              <a:rPr lang="zh-CN" altLang="en-US" sz="3200" dirty="0"/>
              <a:t>元</a:t>
            </a:r>
          </a:p>
        </p:txBody>
      </p:sp>
      <p:sp>
        <p:nvSpPr>
          <p:cNvPr id="60" name="矩形 59"/>
          <p:cNvSpPr/>
          <p:nvPr/>
        </p:nvSpPr>
        <p:spPr>
          <a:xfrm>
            <a:off x="4357270" y="2608821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选方案</a:t>
            </a:r>
            <a:r>
              <a:rPr lang="zh-CN" altLang="en-US" sz="3200" dirty="0" smtClean="0"/>
              <a:t>二合算</a:t>
            </a:r>
            <a:endParaRPr lang="zh-CN" altLang="en-US" sz="3200" dirty="0"/>
          </a:p>
        </p:txBody>
      </p:sp>
      <p:sp>
        <p:nvSpPr>
          <p:cNvPr id="61" name="矩形 60"/>
          <p:cNvSpPr/>
          <p:nvPr/>
        </p:nvSpPr>
        <p:spPr>
          <a:xfrm>
            <a:off x="2758027" y="4076856"/>
            <a:ext cx="2672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4×150+60×6</a:t>
            </a:r>
            <a:endParaRPr lang="zh-CN" altLang="en-US" sz="3200" dirty="0"/>
          </a:p>
        </p:txBody>
      </p:sp>
      <p:sp>
        <p:nvSpPr>
          <p:cNvPr id="62" name="矩形 61"/>
          <p:cNvSpPr/>
          <p:nvPr/>
        </p:nvSpPr>
        <p:spPr>
          <a:xfrm>
            <a:off x="5323465" y="4057692"/>
            <a:ext cx="17764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</a:t>
            </a:r>
            <a:r>
              <a:rPr lang="en-US" altLang="zh-CN" sz="3200" dirty="0" smtClean="0"/>
              <a:t>960(</a:t>
            </a:r>
            <a:r>
              <a:rPr lang="zh-CN" altLang="en-US" sz="3200" dirty="0"/>
              <a:t>元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63" name="矩形 62"/>
          <p:cNvSpPr/>
          <p:nvPr/>
        </p:nvSpPr>
        <p:spPr>
          <a:xfrm>
            <a:off x="179512" y="3481628"/>
            <a:ext cx="82253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）成人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人，儿童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人，选哪种方案合算？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250557" y="407685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方案一：</a:t>
            </a:r>
            <a:endParaRPr lang="zh-CN" altLang="en-US" sz="3200" dirty="0"/>
          </a:p>
        </p:txBody>
      </p:sp>
      <p:sp>
        <p:nvSpPr>
          <p:cNvPr id="65" name="矩形 64"/>
          <p:cNvSpPr/>
          <p:nvPr/>
        </p:nvSpPr>
        <p:spPr>
          <a:xfrm>
            <a:off x="2761559" y="4697053"/>
            <a:ext cx="2100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(</a:t>
            </a:r>
            <a:r>
              <a:rPr lang="en-US" altLang="zh-CN" sz="3200" dirty="0"/>
              <a:t>6+4)×100</a:t>
            </a:r>
            <a:endParaRPr lang="zh-CN" altLang="en-US" sz="3200" dirty="0"/>
          </a:p>
        </p:txBody>
      </p:sp>
      <p:sp>
        <p:nvSpPr>
          <p:cNvPr id="66" name="矩形 65"/>
          <p:cNvSpPr/>
          <p:nvPr/>
        </p:nvSpPr>
        <p:spPr>
          <a:xfrm>
            <a:off x="4788024" y="4697053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 </a:t>
            </a:r>
            <a:r>
              <a:rPr lang="en-US" altLang="zh-CN" sz="3200" dirty="0" smtClean="0"/>
              <a:t>1000</a:t>
            </a:r>
            <a:r>
              <a:rPr lang="en-US" altLang="zh-CN" sz="3200" dirty="0"/>
              <a:t>(</a:t>
            </a:r>
            <a:r>
              <a:rPr lang="zh-CN" altLang="en-US" sz="3200" dirty="0"/>
              <a:t>元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  <p:sp>
        <p:nvSpPr>
          <p:cNvPr id="67" name="矩形 66"/>
          <p:cNvSpPr/>
          <p:nvPr/>
        </p:nvSpPr>
        <p:spPr>
          <a:xfrm>
            <a:off x="1254089" y="469705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方案二：</a:t>
            </a:r>
            <a:endParaRPr lang="zh-CN" altLang="en-US" sz="3200" dirty="0"/>
          </a:p>
        </p:txBody>
      </p:sp>
      <p:sp>
        <p:nvSpPr>
          <p:cNvPr id="68" name="矩形 67"/>
          <p:cNvSpPr/>
          <p:nvPr/>
        </p:nvSpPr>
        <p:spPr>
          <a:xfrm>
            <a:off x="1254089" y="5273117"/>
            <a:ext cx="2672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960</a:t>
            </a:r>
            <a:r>
              <a:rPr lang="zh-CN" altLang="en-US" sz="3200" dirty="0" smtClean="0"/>
              <a:t>元</a:t>
            </a:r>
            <a:r>
              <a:rPr lang="en-US" altLang="zh-CN" sz="3200" dirty="0"/>
              <a:t>&lt;1000</a:t>
            </a:r>
            <a:r>
              <a:rPr lang="zh-CN" altLang="en-US" sz="3200" dirty="0"/>
              <a:t>元</a:t>
            </a:r>
          </a:p>
        </p:txBody>
      </p:sp>
      <p:sp>
        <p:nvSpPr>
          <p:cNvPr id="69" name="矩形 68"/>
          <p:cNvSpPr/>
          <p:nvPr/>
        </p:nvSpPr>
        <p:spPr>
          <a:xfrm>
            <a:off x="4381818" y="5273117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选</a:t>
            </a:r>
            <a:r>
              <a:rPr lang="zh-CN" altLang="en-US" sz="3200" dirty="0" smtClean="0"/>
              <a:t>方案一合算</a:t>
            </a:r>
            <a:endParaRPr lang="zh-CN" altLang="en-US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1" grpId="0"/>
      <p:bldP spid="53" grpId="0"/>
      <p:bldP spid="54" grpId="0"/>
      <p:bldP spid="57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55860" y="476672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计算。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4512" y="1268760"/>
            <a:ext cx="35317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42×[(129-31)÷14]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3355" y="1772816"/>
            <a:ext cx="2730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=42×[98÷14]</a:t>
            </a:r>
          </a:p>
        </p:txBody>
      </p:sp>
      <p:sp>
        <p:nvSpPr>
          <p:cNvPr id="28" name="矩形 27"/>
          <p:cNvSpPr/>
          <p:nvPr/>
        </p:nvSpPr>
        <p:spPr>
          <a:xfrm>
            <a:off x="497307" y="2276872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=42×7</a:t>
            </a:r>
          </a:p>
        </p:txBody>
      </p:sp>
      <p:sp>
        <p:nvSpPr>
          <p:cNvPr id="29" name="矩形 28"/>
          <p:cNvSpPr/>
          <p:nvPr/>
        </p:nvSpPr>
        <p:spPr>
          <a:xfrm>
            <a:off x="486446" y="2780928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=294</a:t>
            </a:r>
          </a:p>
        </p:txBody>
      </p:sp>
      <p:sp>
        <p:nvSpPr>
          <p:cNvPr id="31" name="矩形 30"/>
          <p:cNvSpPr/>
          <p:nvPr/>
        </p:nvSpPr>
        <p:spPr>
          <a:xfrm>
            <a:off x="5193197" y="1268760"/>
            <a:ext cx="39629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1296-[(196-152)×12] </a:t>
            </a:r>
          </a:p>
        </p:txBody>
      </p:sp>
      <p:sp>
        <p:nvSpPr>
          <p:cNvPr id="32" name="矩形 31"/>
          <p:cNvSpPr/>
          <p:nvPr/>
        </p:nvSpPr>
        <p:spPr>
          <a:xfrm>
            <a:off x="4932040" y="1772816"/>
            <a:ext cx="28600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=1296-[44×12]</a:t>
            </a:r>
          </a:p>
        </p:txBody>
      </p:sp>
      <p:sp>
        <p:nvSpPr>
          <p:cNvPr id="33" name="矩形 32"/>
          <p:cNvSpPr/>
          <p:nvPr/>
        </p:nvSpPr>
        <p:spPr>
          <a:xfrm>
            <a:off x="4935992" y="2276872"/>
            <a:ext cx="1973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=1296-528</a:t>
            </a:r>
          </a:p>
        </p:txBody>
      </p:sp>
      <p:sp>
        <p:nvSpPr>
          <p:cNvPr id="34" name="矩形 33"/>
          <p:cNvSpPr/>
          <p:nvPr/>
        </p:nvSpPr>
        <p:spPr>
          <a:xfrm>
            <a:off x="4925131" y="2780928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=768</a:t>
            </a:r>
          </a:p>
        </p:txBody>
      </p:sp>
      <p:sp>
        <p:nvSpPr>
          <p:cNvPr id="35" name="矩形 34"/>
          <p:cNvSpPr/>
          <p:nvPr/>
        </p:nvSpPr>
        <p:spPr>
          <a:xfrm>
            <a:off x="723347" y="3789040"/>
            <a:ext cx="3265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×(143-98)×125</a:t>
            </a:r>
          </a:p>
        </p:txBody>
      </p:sp>
      <p:sp>
        <p:nvSpPr>
          <p:cNvPr id="36" name="矩形 35"/>
          <p:cNvSpPr/>
          <p:nvPr/>
        </p:nvSpPr>
        <p:spPr>
          <a:xfrm>
            <a:off x="462190" y="4293096"/>
            <a:ext cx="2557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=8×125×45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141" y="4797152"/>
            <a:ext cx="2549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=1000×45</a:t>
            </a:r>
          </a:p>
        </p:txBody>
      </p:sp>
      <p:sp>
        <p:nvSpPr>
          <p:cNvPr id="38" name="矩形 37"/>
          <p:cNvSpPr/>
          <p:nvPr/>
        </p:nvSpPr>
        <p:spPr>
          <a:xfrm>
            <a:off x="462190" y="5301208"/>
            <a:ext cx="1431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=45000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29" grpId="0"/>
      <p:bldP spid="32" grpId="0"/>
      <p:bldP spid="33" grpId="0"/>
      <p:bldP spid="34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-36512" y="1556792"/>
            <a:ext cx="943304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2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40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4000" dirty="0" smtClean="0">
                <a:solidFill>
                  <a:srgbClr val="FF3399"/>
                </a:solidFill>
                <a:latin typeface="楷体_GB2312" pitchFamily="49" charset="-122"/>
              </a:rPr>
              <a:t>易错</a:t>
            </a:r>
            <a:r>
              <a:rPr lang="zh-CN" sz="40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根据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180-90=90,90÷30=3,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列成一个综合算式是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(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　　　　　　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</a:t>
            </a:r>
            <a:endParaRPr lang="zh-CN" sz="40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735263" y="2649106"/>
            <a:ext cx="32800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(180-90)÷</a:t>
            </a:r>
            <a:r>
              <a:rPr lang="en-US" altLang="zh-CN" sz="4000" dirty="0" smtClean="0">
                <a:latin typeface="+mn-ea"/>
                <a:ea typeface="+mn-ea"/>
              </a:rPr>
              <a:t>30</a:t>
            </a:r>
            <a:endParaRPr lang="en-US" altLang="zh-CN" sz="4000" dirty="0">
              <a:latin typeface="+mn-ea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903615" y="2649105"/>
            <a:ext cx="700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+mn-ea"/>
              </a:rPr>
              <a:t>=</a:t>
            </a:r>
            <a:r>
              <a:rPr lang="en-US" altLang="zh-CN" sz="4000" dirty="0">
                <a:latin typeface="+mn-ea"/>
              </a:rPr>
              <a:t>3</a:t>
            </a:r>
            <a:endParaRPr lang="zh-CN" altLang="en-US" sz="4000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8865" y="4149080"/>
            <a:ext cx="6248400" cy="149542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-17541" y="1030598"/>
            <a:ext cx="8676456" cy="73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变式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在横线上填上“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&gt;”“&lt;”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或“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=”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73266" y="2060848"/>
            <a:ext cx="5043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35×20÷70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35+20×70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209152" y="2564904"/>
            <a:ext cx="6480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244216" y="1929026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17" name="矩形 16"/>
          <p:cNvSpPr/>
          <p:nvPr/>
        </p:nvSpPr>
        <p:spPr>
          <a:xfrm>
            <a:off x="1904896" y="3060249"/>
            <a:ext cx="4421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810÷27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810÷9÷3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04896" y="4077072"/>
            <a:ext cx="5043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450÷9×5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450÷(9×5)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67326" y="5076473"/>
            <a:ext cx="48558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365-(65+38)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365-65-38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491880" y="3501008"/>
            <a:ext cx="6480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95936" y="4509120"/>
            <a:ext cx="6480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067944" y="5589240"/>
            <a:ext cx="64807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556392" y="2888160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27" name="矩形 26"/>
          <p:cNvSpPr/>
          <p:nvPr/>
        </p:nvSpPr>
        <p:spPr>
          <a:xfrm>
            <a:off x="4126987" y="3953961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28" name="矩形 27"/>
          <p:cNvSpPr/>
          <p:nvPr/>
        </p:nvSpPr>
        <p:spPr>
          <a:xfrm>
            <a:off x="4139952" y="4953362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=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5496" y="563196"/>
            <a:ext cx="799306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27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人乘车去参观湿地公园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可供租的车辆有两种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大汽车每辆可乘坐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8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小汽车每辆可乘坐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人。</a:t>
            </a:r>
          </a:p>
        </p:txBody>
      </p:sp>
      <p:sp>
        <p:nvSpPr>
          <p:cNvPr id="3" name="矩形 2"/>
          <p:cNvSpPr/>
          <p:nvPr/>
        </p:nvSpPr>
        <p:spPr>
          <a:xfrm>
            <a:off x="1764362" y="5103286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3×8+4=</a:t>
            </a:r>
            <a:endParaRPr lang="zh-CN" altLang="zh-CN" sz="3200" dirty="0"/>
          </a:p>
        </p:txBody>
      </p:sp>
      <p:sp>
        <p:nvSpPr>
          <p:cNvPr id="4" name="矩形 3"/>
          <p:cNvSpPr/>
          <p:nvPr/>
        </p:nvSpPr>
        <p:spPr>
          <a:xfrm>
            <a:off x="3275856" y="5082282"/>
            <a:ext cx="1269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28(</a:t>
            </a:r>
            <a:r>
              <a:rPr lang="zh-CN" altLang="en-US" sz="3200" dirty="0"/>
              <a:t>人</a:t>
            </a:r>
            <a:r>
              <a:rPr lang="en-US" altLang="zh-CN" sz="3200" dirty="0"/>
              <a:t>)</a:t>
            </a:r>
            <a:endParaRPr lang="zh-CN" altLang="zh-CN" sz="3200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-36686" y="2060848"/>
            <a:ext cx="79930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请给出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种以上的租车方案。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-36512" y="3645024"/>
            <a:ext cx="936104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大汽车每辆的租金是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300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/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天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小汽车每辆的租金是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200/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天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哪种方案费用最少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最少费用是多少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544" y="2567806"/>
            <a:ext cx="81247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辆大汽车或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辆小汽车或</a:t>
            </a:r>
            <a:r>
              <a:rPr lang="en-US" altLang="zh-CN" sz="3200" dirty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辆大汽车和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en-US" sz="3200" dirty="0">
                <a:latin typeface="+mn-ea"/>
                <a:ea typeface="+mn-ea"/>
              </a:rPr>
              <a:t>辆小汽车</a:t>
            </a:r>
            <a:r>
              <a:rPr lang="en-US" altLang="zh-CN" sz="3200" dirty="0">
                <a:latin typeface="+mn-ea"/>
                <a:ea typeface="+mn-ea"/>
              </a:rPr>
              <a:t>(</a:t>
            </a:r>
            <a:r>
              <a:rPr lang="zh-CN" altLang="en-US" sz="3200" dirty="0">
                <a:latin typeface="+mn-ea"/>
                <a:ea typeface="+mn-ea"/>
              </a:rPr>
              <a:t>答案不唯一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  <a:r>
              <a:rPr lang="zh-CN" altLang="en-US" sz="3200" dirty="0">
                <a:latin typeface="+mn-ea"/>
                <a:ea typeface="+mn-ea"/>
              </a:rPr>
              <a:t>　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0838" y="4587397"/>
            <a:ext cx="66180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辆大汽车和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en-US" sz="3200" dirty="0">
                <a:latin typeface="+mn-ea"/>
                <a:ea typeface="+mn-ea"/>
              </a:rPr>
              <a:t>辆小汽车</a:t>
            </a:r>
            <a:r>
              <a:rPr lang="zh-CN" altLang="en-US" sz="3200">
                <a:latin typeface="+mn-ea"/>
                <a:ea typeface="+mn-ea"/>
              </a:rPr>
              <a:t>费用</a:t>
            </a:r>
            <a:r>
              <a:rPr lang="zh-CN" altLang="en-US" sz="3200" smtClean="0">
                <a:latin typeface="+mn-ea"/>
                <a:ea typeface="+mn-ea"/>
              </a:rPr>
              <a:t>最少。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2745" y="5103287"/>
            <a:ext cx="1122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人数</a:t>
            </a:r>
            <a:r>
              <a:rPr lang="en-US" altLang="zh-CN" sz="3200" dirty="0"/>
              <a:t>:</a:t>
            </a:r>
            <a:endParaRPr lang="zh-CN" altLang="zh-CN" sz="3200" dirty="0"/>
          </a:p>
        </p:txBody>
      </p:sp>
      <p:sp>
        <p:nvSpPr>
          <p:cNvPr id="18" name="矩形 17"/>
          <p:cNvSpPr/>
          <p:nvPr/>
        </p:nvSpPr>
        <p:spPr>
          <a:xfrm>
            <a:off x="5246317" y="5082282"/>
            <a:ext cx="2047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28</a:t>
            </a:r>
            <a:r>
              <a:rPr lang="zh-CN" altLang="en-US" sz="3200" dirty="0"/>
              <a:t>人</a:t>
            </a:r>
            <a:r>
              <a:rPr lang="en-US" altLang="zh-CN" sz="3200" dirty="0"/>
              <a:t>&gt;27</a:t>
            </a:r>
            <a:r>
              <a:rPr lang="zh-CN" altLang="en-US" sz="3200" dirty="0"/>
              <a:t>人</a:t>
            </a:r>
            <a:endParaRPr lang="zh-CN" altLang="zh-CN" sz="3200" dirty="0"/>
          </a:p>
        </p:txBody>
      </p:sp>
      <p:sp>
        <p:nvSpPr>
          <p:cNvPr id="19" name="矩形 18"/>
          <p:cNvSpPr/>
          <p:nvPr/>
        </p:nvSpPr>
        <p:spPr>
          <a:xfrm>
            <a:off x="1790607" y="5577626"/>
            <a:ext cx="2465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3×300+200=</a:t>
            </a:r>
            <a:endParaRPr lang="zh-CN" altLang="zh-CN" sz="3200" dirty="0"/>
          </a:p>
        </p:txBody>
      </p:sp>
      <p:sp>
        <p:nvSpPr>
          <p:cNvPr id="20" name="矩形 19"/>
          <p:cNvSpPr/>
          <p:nvPr/>
        </p:nvSpPr>
        <p:spPr>
          <a:xfrm>
            <a:off x="4094189" y="5556622"/>
            <a:ext cx="1686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1100(</a:t>
            </a:r>
            <a:r>
              <a:rPr lang="zh-CN" altLang="en-US" sz="3200" dirty="0"/>
              <a:t>元</a:t>
            </a:r>
            <a:r>
              <a:rPr lang="en-US" altLang="zh-CN" sz="3200" dirty="0"/>
              <a:t>)</a:t>
            </a:r>
          </a:p>
        </p:txBody>
      </p:sp>
      <p:sp>
        <p:nvSpPr>
          <p:cNvPr id="21" name="矩形 20"/>
          <p:cNvSpPr/>
          <p:nvPr/>
        </p:nvSpPr>
        <p:spPr>
          <a:xfrm>
            <a:off x="688990" y="5577627"/>
            <a:ext cx="1122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车费</a:t>
            </a:r>
            <a:r>
              <a:rPr lang="en-US" altLang="zh-CN" sz="3200" dirty="0"/>
              <a:t>:</a:t>
            </a:r>
            <a:endParaRPr lang="zh-CN" altLang="zh-CN" sz="32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571" y="785794"/>
            <a:ext cx="81078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回忆我们以前学习过的运算顺序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说说你知道些什么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348" y="2571744"/>
            <a:ext cx="78209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在没有括号的算式里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先乘除后加减。有括号时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要先算括号里面的。在一个算式里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既有小括号又有中括号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要先算小括号里面的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再算中括号里面的。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484784"/>
            <a:ext cx="6984776" cy="458266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89226" y="561454"/>
            <a:ext cx="44935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让我们荡起双桨</a:t>
            </a:r>
            <a:endParaRPr lang="zh-CN" altLang="en-US" sz="48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0" r="-1"/>
          <a:stretch>
            <a:fillRect/>
          </a:stretch>
        </p:blipFill>
        <p:spPr>
          <a:xfrm>
            <a:off x="-7073" y="795161"/>
            <a:ext cx="9180512" cy="4648650"/>
          </a:xfrm>
          <a:prstGeom prst="rect">
            <a:avLst/>
          </a:prstGeom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7812360" y="476672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11560" y="831400"/>
            <a:ext cx="3312368" cy="504056"/>
          </a:xfrm>
          <a:prstGeom prst="wedgeRoundRectCallout">
            <a:avLst>
              <a:gd name="adj1" fmla="val 49093"/>
              <a:gd name="adj2" fmla="val 71481"/>
              <a:gd name="adj3" fmla="val 16667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我们一共有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5661248"/>
            <a:ext cx="49231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从图中你了解到哪些信息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476672"/>
            <a:ext cx="30059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阅读与理解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2026" y="5735007"/>
            <a:ext cx="3412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大船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人数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:6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艘</a:t>
            </a:r>
          </a:p>
        </p:txBody>
      </p:sp>
      <p:sp>
        <p:nvSpPr>
          <p:cNvPr id="7" name="矩形 6"/>
          <p:cNvSpPr/>
          <p:nvPr/>
        </p:nvSpPr>
        <p:spPr>
          <a:xfrm>
            <a:off x="683568" y="4679690"/>
            <a:ext cx="18902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人数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:32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人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5211778"/>
            <a:ext cx="3363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小船租金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:24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艘</a:t>
            </a:r>
          </a:p>
        </p:txBody>
      </p:sp>
      <p:sp>
        <p:nvSpPr>
          <p:cNvPr id="9" name="矩形 8"/>
          <p:cNvSpPr/>
          <p:nvPr/>
        </p:nvSpPr>
        <p:spPr>
          <a:xfrm>
            <a:off x="4124265" y="5160450"/>
            <a:ext cx="3363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大船租金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:30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艘</a:t>
            </a:r>
          </a:p>
        </p:txBody>
      </p:sp>
      <p:sp>
        <p:nvSpPr>
          <p:cNvPr id="10" name="矩形 9"/>
          <p:cNvSpPr/>
          <p:nvPr/>
        </p:nvSpPr>
        <p:spPr>
          <a:xfrm>
            <a:off x="725241" y="5796553"/>
            <a:ext cx="31550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小船人数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:4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艘</a:t>
            </a:r>
          </a:p>
        </p:txBody>
      </p:sp>
      <p:sp>
        <p:nvSpPr>
          <p:cNvPr id="11" name="矩形 10"/>
          <p:cNvSpPr/>
          <p:nvPr/>
        </p:nvSpPr>
        <p:spPr>
          <a:xfrm>
            <a:off x="725241" y="4132639"/>
            <a:ext cx="49231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从图中你了解到哪些信息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0" r="-1"/>
          <a:stretch>
            <a:fillRect/>
          </a:stretch>
        </p:blipFill>
        <p:spPr>
          <a:xfrm>
            <a:off x="1493651" y="1160343"/>
            <a:ext cx="5947225" cy="3011441"/>
          </a:xfrm>
          <a:prstGeom prst="rect">
            <a:avLst/>
          </a:prstGeom>
        </p:spPr>
      </p:pic>
      <p:sp>
        <p:nvSpPr>
          <p:cNvPr id="13" name="圆角矩形标注 12"/>
          <p:cNvSpPr/>
          <p:nvPr/>
        </p:nvSpPr>
        <p:spPr>
          <a:xfrm>
            <a:off x="4171077" y="953437"/>
            <a:ext cx="3269799" cy="435303"/>
          </a:xfrm>
          <a:prstGeom prst="wedgeRoundRectCallout">
            <a:avLst>
              <a:gd name="adj1" fmla="val -34248"/>
              <a:gd name="adj2" fmla="val 133875"/>
              <a:gd name="adj3" fmla="val 16667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我们一共有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7812360" y="476672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5950474" y="2924944"/>
            <a:ext cx="3228975" cy="584775"/>
          </a:xfrm>
          <a:prstGeom prst="rect">
            <a:avLst/>
          </a:prstGeom>
          <a:solidFill>
            <a:srgbClr val="35FA26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怎样租船最省钱？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9" name="矩形标注 5"/>
          <p:cNvSpPr>
            <a:spLocks noChangeArrowheads="1"/>
          </p:cNvSpPr>
          <p:nvPr/>
        </p:nvSpPr>
        <p:spPr bwMode="auto">
          <a:xfrm>
            <a:off x="2339752" y="1295802"/>
            <a:ext cx="3384376" cy="693038"/>
          </a:xfrm>
          <a:prstGeom prst="wedgeRectCallout">
            <a:avLst>
              <a:gd name="adj1" fmla="val -38083"/>
              <a:gd name="adj2" fmla="val 82104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/>
              <a:t>  我想都</a:t>
            </a:r>
            <a:r>
              <a:rPr lang="zh-CN" altLang="en-US" sz="3200" dirty="0"/>
              <a:t>租</a:t>
            </a:r>
            <a:r>
              <a:rPr lang="zh-CN" altLang="en-US" sz="3200" dirty="0" smtClean="0"/>
              <a:t>小船。</a:t>
            </a:r>
            <a:endParaRPr lang="zh-CN" altLang="en-US" sz="3200" dirty="0"/>
          </a:p>
          <a:p>
            <a:pPr eaLnBrk="1" hangingPunct="1"/>
            <a:endParaRPr lang="zh-CN" altLang="en-US" sz="3200" dirty="0"/>
          </a:p>
        </p:txBody>
      </p:sp>
      <p:sp>
        <p:nvSpPr>
          <p:cNvPr id="17413" name="Text Box 10"/>
          <p:cNvSpPr txBox="1">
            <a:spLocks noChangeArrowheads="1"/>
          </p:cNvSpPr>
          <p:nvPr/>
        </p:nvSpPr>
        <p:spPr bwMode="auto">
          <a:xfrm>
            <a:off x="2267743" y="2475742"/>
            <a:ext cx="56166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4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32÷4</a:t>
            </a:r>
            <a:r>
              <a:rPr lang="zh-CN" altLang="en-US" sz="44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44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44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</a:rPr>
              <a:t>只</a:t>
            </a:r>
            <a:r>
              <a:rPr lang="zh-CN" altLang="en-US" sz="44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zh-CN" altLang="en-US" sz="44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2267743" y="3466342"/>
            <a:ext cx="56166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4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24×8</a:t>
            </a:r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44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192</a:t>
            </a:r>
            <a:r>
              <a:rPr lang="zh-CN" altLang="en-US" sz="44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</a:rPr>
              <a:t>元）</a:t>
            </a: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1547663" y="4499201"/>
            <a:ext cx="71287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答：</a:t>
            </a:r>
            <a:r>
              <a:rPr lang="zh-CN" altLang="en-US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租</a:t>
            </a:r>
            <a:r>
              <a:rPr lang="en-US" altLang="zh-CN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条小船需要</a:t>
            </a:r>
            <a:r>
              <a:rPr lang="en-US" altLang="zh-CN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192</a:t>
            </a:r>
            <a:r>
              <a:rPr lang="zh-CN" altLang="en-US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元。</a:t>
            </a:r>
            <a:endParaRPr lang="zh-CN" altLang="en-US" sz="44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8" r="2352"/>
          <a:stretch>
            <a:fillRect/>
          </a:stretch>
        </p:blipFill>
        <p:spPr>
          <a:xfrm>
            <a:off x="395536" y="1844817"/>
            <a:ext cx="2062839" cy="230477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55576" y="476672"/>
            <a:ext cx="30059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分析与解答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9" grpId="0" animBg="1"/>
      <p:bldP spid="17413" grpId="0"/>
      <p:bldP spid="17415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Text Box 10"/>
          <p:cNvSpPr txBox="1">
            <a:spLocks noChangeArrowheads="1"/>
          </p:cNvSpPr>
          <p:nvPr/>
        </p:nvSpPr>
        <p:spPr bwMode="auto">
          <a:xfrm>
            <a:off x="179512" y="2033553"/>
            <a:ext cx="66967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32÷6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（只</a:t>
            </a:r>
            <a:r>
              <a:rPr lang="zh-CN" altLang="en-US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……2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（人</a:t>
            </a:r>
            <a:r>
              <a:rPr lang="zh-CN" altLang="en-US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29" name="Text Box 10"/>
          <p:cNvSpPr txBox="1">
            <a:spLocks noChangeArrowheads="1"/>
          </p:cNvSpPr>
          <p:nvPr/>
        </p:nvSpPr>
        <p:spPr bwMode="auto">
          <a:xfrm>
            <a:off x="-180528" y="4737338"/>
            <a:ext cx="7416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答：</a:t>
            </a:r>
            <a:r>
              <a:rPr lang="zh-CN" altLang="en-US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租</a:t>
            </a:r>
            <a:r>
              <a:rPr lang="en-US" altLang="zh-CN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条大船，需要</a:t>
            </a:r>
            <a:r>
              <a:rPr lang="en-US" altLang="zh-CN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180</a:t>
            </a:r>
            <a:r>
              <a:rPr lang="zh-CN" altLang="en-US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元。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矩形标注 5"/>
          <p:cNvSpPr>
            <a:spLocks noChangeArrowheads="1"/>
          </p:cNvSpPr>
          <p:nvPr/>
        </p:nvSpPr>
        <p:spPr bwMode="auto">
          <a:xfrm>
            <a:off x="5066655" y="1124744"/>
            <a:ext cx="2952328" cy="636449"/>
          </a:xfrm>
          <a:prstGeom prst="wedgeRectCallout">
            <a:avLst>
              <a:gd name="adj1" fmla="val 35358"/>
              <a:gd name="adj2" fmla="val 21177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/>
              <a:t>我想都租大船。</a:t>
            </a:r>
            <a:endParaRPr lang="zh-CN" altLang="en-US" sz="3200" dirty="0"/>
          </a:p>
          <a:p>
            <a:pPr eaLnBrk="1" hangingPunct="1"/>
            <a:endParaRPr lang="zh-CN" altLang="en-US" sz="3200" dirty="0"/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1114128" y="2771049"/>
            <a:ext cx="331236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＋</a:t>
            </a:r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只）</a:t>
            </a: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539552" y="3645024"/>
            <a:ext cx="51845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30×6</a:t>
            </a:r>
            <a:r>
              <a:rPr lang="zh-CN" altLang="en-US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180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（元）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6629" y="2734883"/>
            <a:ext cx="1624708" cy="22925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  <p:bldP spid="17429" grpId="0"/>
      <p:bldP spid="35" grpId="0" animBg="1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9" name="矩形标注 5"/>
          <p:cNvSpPr>
            <a:spLocks noChangeArrowheads="1"/>
          </p:cNvSpPr>
          <p:nvPr/>
        </p:nvSpPr>
        <p:spPr bwMode="auto">
          <a:xfrm>
            <a:off x="6084168" y="597508"/>
            <a:ext cx="1872208" cy="523650"/>
          </a:xfrm>
          <a:prstGeom prst="wedgeRectCallout">
            <a:avLst>
              <a:gd name="adj1" fmla="val -35568"/>
              <a:gd name="adj2" fmla="val 44068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/>
              <a:t>都</a:t>
            </a:r>
            <a:r>
              <a:rPr lang="zh-CN" altLang="en-US" sz="3200" dirty="0" smtClean="0"/>
              <a:t>租小船</a:t>
            </a:r>
            <a:endParaRPr lang="zh-CN" altLang="en-US" sz="3200" dirty="0"/>
          </a:p>
          <a:p>
            <a:pPr eaLnBrk="1" hangingPunct="1"/>
            <a:endParaRPr lang="zh-CN" altLang="en-US" sz="3200" dirty="0"/>
          </a:p>
        </p:txBody>
      </p:sp>
      <p:sp>
        <p:nvSpPr>
          <p:cNvPr id="17413" name="Text Box 10"/>
          <p:cNvSpPr txBox="1">
            <a:spLocks noChangeArrowheads="1"/>
          </p:cNvSpPr>
          <p:nvPr/>
        </p:nvSpPr>
        <p:spPr bwMode="auto">
          <a:xfrm>
            <a:off x="5436096" y="1347219"/>
            <a:ext cx="3816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32÷4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只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5436096" y="2210882"/>
            <a:ext cx="3816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24×8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192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元）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61215" y="1320439"/>
            <a:ext cx="51845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32÷6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（只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……2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（人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标注 5"/>
          <p:cNvSpPr>
            <a:spLocks noChangeArrowheads="1"/>
          </p:cNvSpPr>
          <p:nvPr/>
        </p:nvSpPr>
        <p:spPr bwMode="auto">
          <a:xfrm>
            <a:off x="1475656" y="548680"/>
            <a:ext cx="1944216" cy="523650"/>
          </a:xfrm>
          <a:prstGeom prst="wedgeRectCallout">
            <a:avLst>
              <a:gd name="adj1" fmla="val -38921"/>
              <a:gd name="adj2" fmla="val 45797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/>
              <a:t>都租大船</a:t>
            </a:r>
            <a:endParaRPr lang="zh-CN" altLang="en-US" sz="3200" dirty="0"/>
          </a:p>
          <a:p>
            <a:pPr eaLnBrk="1" hangingPunct="1"/>
            <a:endParaRPr lang="zh-CN" altLang="en-US" sz="3200" dirty="0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14772" y="1868060"/>
            <a:ext cx="331236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只）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61215" y="2360650"/>
            <a:ext cx="38149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30×6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180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（元）</a:t>
            </a:r>
          </a:p>
        </p:txBody>
      </p:sp>
      <p:sp>
        <p:nvSpPr>
          <p:cNvPr id="4" name="右大括号 3"/>
          <p:cNvSpPr/>
          <p:nvPr/>
        </p:nvSpPr>
        <p:spPr>
          <a:xfrm rot="5400000">
            <a:off x="4319972" y="-1075204"/>
            <a:ext cx="360040" cy="8496944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标注 5"/>
          <p:cNvSpPr>
            <a:spLocks noChangeArrowheads="1"/>
          </p:cNvSpPr>
          <p:nvPr/>
        </p:nvSpPr>
        <p:spPr bwMode="auto">
          <a:xfrm>
            <a:off x="192871" y="3686614"/>
            <a:ext cx="2664296" cy="1080120"/>
          </a:xfrm>
          <a:prstGeom prst="wedgeRectCallout">
            <a:avLst>
              <a:gd name="adj1" fmla="val -38921"/>
              <a:gd name="adj2" fmla="val 45797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/>
              <a:t>先租大船，</a:t>
            </a:r>
            <a:endParaRPr lang="en-US" altLang="zh-CN" sz="3200" dirty="0" smtClean="0"/>
          </a:p>
          <a:p>
            <a:pPr algn="ctr" eaLnBrk="1" hangingPunct="1"/>
            <a:r>
              <a:rPr lang="zh-CN" altLang="en-US" sz="3200" dirty="0" smtClean="0"/>
              <a:t>剩下的租小船</a:t>
            </a:r>
            <a:endParaRPr lang="zh-CN" altLang="en-US" sz="3200" dirty="0"/>
          </a:p>
          <a:p>
            <a:pPr algn="ctr" eaLnBrk="1" hangingPunct="1"/>
            <a:endParaRPr lang="zh-CN" altLang="en-US" sz="3200" dirty="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082730" y="3448042"/>
            <a:ext cx="51845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32÷6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（只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……2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（人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987824" y="4437112"/>
            <a:ext cx="3816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150+24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174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元）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3037615" y="3933056"/>
            <a:ext cx="38149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30×5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150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（元）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61215" y="1320439"/>
            <a:ext cx="5130865" cy="1624411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90981" y="1320439"/>
            <a:ext cx="3546689" cy="1624411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3082730" y="3501008"/>
            <a:ext cx="5112568" cy="1624411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3010722" y="5122441"/>
            <a:ext cx="38164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174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＜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180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＜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192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5" grpId="0"/>
      <p:bldP spid="9" grpId="0"/>
      <p:bldP spid="11" grpId="0"/>
      <p:bldP spid="12" grpId="0"/>
      <p:bldP spid="4" grpId="0" animBg="1"/>
      <p:bldP spid="16" grpId="0" animBg="1"/>
      <p:bldP spid="17" grpId="0"/>
      <p:bldP spid="19" grpId="0"/>
      <p:bldP spid="20" grpId="0"/>
      <p:bldP spid="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1317</Words>
  <Application>WPS 演示</Application>
  <PresentationFormat>全屏显示(4:3)</PresentationFormat>
  <Paragraphs>259</Paragraphs>
  <Slides>26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人教版数学四年级下第1单元</dc:title>
  <dc:creator>吉林梓翰教育图书有限公司</dc:creator>
  <cp:lastModifiedBy>lenovop</cp:lastModifiedBy>
  <cp:revision>673</cp:revision>
  <dcterms:created xsi:type="dcterms:W3CDTF">2015-11-21T07:20:00Z</dcterms:created>
  <dcterms:modified xsi:type="dcterms:W3CDTF">2021-11-01T03:23:51Z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